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92"/>
    <p:restoredTop sz="94673"/>
  </p:normalViewPr>
  <p:slideViewPr>
    <p:cSldViewPr snapToGrid="0">
      <p:cViewPr>
        <p:scale>
          <a:sx n="119" d="100"/>
          <a:sy n="119" d="100"/>
        </p:scale>
        <p:origin x="1808" y="1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bachone" TargetMode="External"/><Relationship Id="rId2" Type="http://schemas.openxmlformats.org/officeDocument/2006/relationships/hyperlink" Target="http://www.linkedin.com/in/jeremy-obach" TargetMode="External"/><Relationship Id="rId1" Type="http://schemas.openxmlformats.org/officeDocument/2006/relationships/hyperlink" Target="mailto:Jeremy.Obach@gmail.com" TargetMode="External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bachone" TargetMode="External"/><Relationship Id="rId2" Type="http://schemas.openxmlformats.org/officeDocument/2006/relationships/hyperlink" Target="http://www.linkedin.com/in/jeremy-obach" TargetMode="External"/><Relationship Id="rId1" Type="http://schemas.openxmlformats.org/officeDocument/2006/relationships/hyperlink" Target="mailto:Jeremy.Obach@gmail.com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D62149-F14D-4C2F-A607-BAFFD80ECDE9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F838A50-0606-4CCE-8E71-1BF886A6C3CF}">
      <dgm:prSet/>
      <dgm:spPr/>
      <dgm:t>
        <a:bodyPr/>
        <a:lstStyle/>
        <a:p>
          <a:r>
            <a:rPr lang="en-US"/>
            <a:t>Hypothesis</a:t>
          </a:r>
        </a:p>
      </dgm:t>
    </dgm:pt>
    <dgm:pt modelId="{D58B4C8F-1E9F-45CD-80F7-C7B9550C98BD}" type="parTrans" cxnId="{C182B8FD-78DD-465B-8570-2E08A10CA19F}">
      <dgm:prSet/>
      <dgm:spPr/>
      <dgm:t>
        <a:bodyPr/>
        <a:lstStyle/>
        <a:p>
          <a:endParaRPr lang="en-US"/>
        </a:p>
      </dgm:t>
    </dgm:pt>
    <dgm:pt modelId="{DB1EEDEC-C0C2-40AF-8C95-95E57F7EF97D}" type="sibTrans" cxnId="{C182B8FD-78DD-465B-8570-2E08A10CA19F}">
      <dgm:prSet/>
      <dgm:spPr/>
      <dgm:t>
        <a:bodyPr/>
        <a:lstStyle/>
        <a:p>
          <a:endParaRPr lang="en-US"/>
        </a:p>
      </dgm:t>
    </dgm:pt>
    <dgm:pt modelId="{1BD399AF-ECB6-4F00-B50F-4F51A8A0485A}">
      <dgm:prSet/>
      <dgm:spPr/>
      <dgm:t>
        <a:bodyPr/>
        <a:lstStyle/>
        <a:p>
          <a:r>
            <a:rPr lang="en-US"/>
            <a:t>Methods chosen</a:t>
          </a:r>
        </a:p>
      </dgm:t>
    </dgm:pt>
    <dgm:pt modelId="{86751ED9-9DC8-47ED-8C7E-6D3A5837B25B}" type="parTrans" cxnId="{9EF06BC2-06DB-4989-91FA-706386A7E7BC}">
      <dgm:prSet/>
      <dgm:spPr/>
      <dgm:t>
        <a:bodyPr/>
        <a:lstStyle/>
        <a:p>
          <a:endParaRPr lang="en-US"/>
        </a:p>
      </dgm:t>
    </dgm:pt>
    <dgm:pt modelId="{03298EC7-FBDD-44F0-B4AF-8CB6B3BABA35}" type="sibTrans" cxnId="{9EF06BC2-06DB-4989-91FA-706386A7E7BC}">
      <dgm:prSet/>
      <dgm:spPr/>
      <dgm:t>
        <a:bodyPr/>
        <a:lstStyle/>
        <a:p>
          <a:endParaRPr lang="en-US"/>
        </a:p>
      </dgm:t>
    </dgm:pt>
    <dgm:pt modelId="{CD4691B5-78EC-4DF1-8EEE-C16DA1AC7172}">
      <dgm:prSet/>
      <dgm:spPr/>
      <dgm:t>
        <a:bodyPr/>
        <a:lstStyle/>
        <a:p>
          <a:r>
            <a:rPr lang="en-US"/>
            <a:t>Next Steps</a:t>
          </a:r>
        </a:p>
      </dgm:t>
    </dgm:pt>
    <dgm:pt modelId="{1757FA18-5021-4D6F-B478-4C1B332C04AC}" type="parTrans" cxnId="{B336C5CB-7048-4D3E-9342-8E77DEC5AF94}">
      <dgm:prSet/>
      <dgm:spPr/>
      <dgm:t>
        <a:bodyPr/>
        <a:lstStyle/>
        <a:p>
          <a:endParaRPr lang="en-US"/>
        </a:p>
      </dgm:t>
    </dgm:pt>
    <dgm:pt modelId="{899DEF57-A0C5-4E16-89CF-9DC398A19D1A}" type="sibTrans" cxnId="{B336C5CB-7048-4D3E-9342-8E77DEC5AF94}">
      <dgm:prSet/>
      <dgm:spPr/>
      <dgm:t>
        <a:bodyPr/>
        <a:lstStyle/>
        <a:p>
          <a:endParaRPr lang="en-US"/>
        </a:p>
      </dgm:t>
    </dgm:pt>
    <dgm:pt modelId="{A3F82AC7-D319-49BD-A944-8D79E2D268C8}">
      <dgm:prSet/>
      <dgm:spPr/>
      <dgm:t>
        <a:bodyPr/>
        <a:lstStyle/>
        <a:p>
          <a:r>
            <a:rPr lang="en-US"/>
            <a:t>Future Analysis</a:t>
          </a:r>
        </a:p>
      </dgm:t>
    </dgm:pt>
    <dgm:pt modelId="{C297E280-A696-4132-8091-CA04D6EE13A8}" type="parTrans" cxnId="{A954BF77-62EB-41B7-9B83-0324DBBE3959}">
      <dgm:prSet/>
      <dgm:spPr/>
      <dgm:t>
        <a:bodyPr/>
        <a:lstStyle/>
        <a:p>
          <a:endParaRPr lang="en-US"/>
        </a:p>
      </dgm:t>
    </dgm:pt>
    <dgm:pt modelId="{DC22B108-7BC4-4895-89C0-FA3CD79892FD}" type="sibTrans" cxnId="{A954BF77-62EB-41B7-9B83-0324DBBE3959}">
      <dgm:prSet/>
      <dgm:spPr/>
      <dgm:t>
        <a:bodyPr/>
        <a:lstStyle/>
        <a:p>
          <a:endParaRPr lang="en-US"/>
        </a:p>
      </dgm:t>
    </dgm:pt>
    <dgm:pt modelId="{5DCDBD3F-0D2D-4577-A9D5-DDD35437CEE3}" type="pres">
      <dgm:prSet presAssocID="{D0D62149-F14D-4C2F-A607-BAFFD80ECDE9}" presName="root" presStyleCnt="0">
        <dgm:presLayoutVars>
          <dgm:dir/>
          <dgm:resizeHandles val="exact"/>
        </dgm:presLayoutVars>
      </dgm:prSet>
      <dgm:spPr/>
    </dgm:pt>
    <dgm:pt modelId="{5EB2F522-7F00-4DBF-BA64-3F0F254B11D5}" type="pres">
      <dgm:prSet presAssocID="{D0D62149-F14D-4C2F-A607-BAFFD80ECDE9}" presName="container" presStyleCnt="0">
        <dgm:presLayoutVars>
          <dgm:dir/>
          <dgm:resizeHandles val="exact"/>
        </dgm:presLayoutVars>
      </dgm:prSet>
      <dgm:spPr/>
    </dgm:pt>
    <dgm:pt modelId="{450FED7C-A4EB-45A9-9EE8-5E77D06A1421}" type="pres">
      <dgm:prSet presAssocID="{7F838A50-0606-4CCE-8E71-1BF886A6C3CF}" presName="compNode" presStyleCnt="0"/>
      <dgm:spPr/>
    </dgm:pt>
    <dgm:pt modelId="{D7191769-518C-496F-8F64-A3FFF1EE4DA2}" type="pres">
      <dgm:prSet presAssocID="{7F838A50-0606-4CCE-8E71-1BF886A6C3CF}" presName="iconBgRect" presStyleLbl="bgShp" presStyleIdx="0" presStyleCnt="4"/>
      <dgm:spPr/>
    </dgm:pt>
    <dgm:pt modelId="{95365C05-3E4B-4B7E-98D1-7A86CCC2A07B}" type="pres">
      <dgm:prSet presAssocID="{7F838A50-0606-4CCE-8E71-1BF886A6C3CF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g under Magnifying Glass"/>
        </a:ext>
      </dgm:extLst>
    </dgm:pt>
    <dgm:pt modelId="{D14819C9-B3EC-46CA-A0EB-FA3128430DAF}" type="pres">
      <dgm:prSet presAssocID="{7F838A50-0606-4CCE-8E71-1BF886A6C3CF}" presName="spaceRect" presStyleCnt="0"/>
      <dgm:spPr/>
    </dgm:pt>
    <dgm:pt modelId="{91FC5655-16EB-4415-B21B-52602C38297E}" type="pres">
      <dgm:prSet presAssocID="{7F838A50-0606-4CCE-8E71-1BF886A6C3CF}" presName="textRect" presStyleLbl="revTx" presStyleIdx="0" presStyleCnt="4">
        <dgm:presLayoutVars>
          <dgm:chMax val="1"/>
          <dgm:chPref val="1"/>
        </dgm:presLayoutVars>
      </dgm:prSet>
      <dgm:spPr/>
    </dgm:pt>
    <dgm:pt modelId="{E74B68FA-5DBE-47FD-9969-CE5E5F59E824}" type="pres">
      <dgm:prSet presAssocID="{DB1EEDEC-C0C2-40AF-8C95-95E57F7EF97D}" presName="sibTrans" presStyleLbl="sibTrans2D1" presStyleIdx="0" presStyleCnt="0"/>
      <dgm:spPr/>
    </dgm:pt>
    <dgm:pt modelId="{EA6C8FC4-A1E2-4B27-B4A4-CA97B20F4804}" type="pres">
      <dgm:prSet presAssocID="{1BD399AF-ECB6-4F00-B50F-4F51A8A0485A}" presName="compNode" presStyleCnt="0"/>
      <dgm:spPr/>
    </dgm:pt>
    <dgm:pt modelId="{0FAC2CD4-3219-48B5-A146-CEAC6A3E7871}" type="pres">
      <dgm:prSet presAssocID="{1BD399AF-ECB6-4F00-B50F-4F51A8A0485A}" presName="iconBgRect" presStyleLbl="bgShp" presStyleIdx="1" presStyleCnt="4"/>
      <dgm:spPr/>
    </dgm:pt>
    <dgm:pt modelId="{F7B142A3-C7F0-4C59-BFF1-5497E1B1CA76}" type="pres">
      <dgm:prSet presAssocID="{1BD399AF-ECB6-4F00-B50F-4F51A8A0485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0BCFD21-07F2-43E9-8E1D-848F43E9853E}" type="pres">
      <dgm:prSet presAssocID="{1BD399AF-ECB6-4F00-B50F-4F51A8A0485A}" presName="spaceRect" presStyleCnt="0"/>
      <dgm:spPr/>
    </dgm:pt>
    <dgm:pt modelId="{E102C01A-D0E7-4621-BF52-7B70F1EE3765}" type="pres">
      <dgm:prSet presAssocID="{1BD399AF-ECB6-4F00-B50F-4F51A8A0485A}" presName="textRect" presStyleLbl="revTx" presStyleIdx="1" presStyleCnt="4">
        <dgm:presLayoutVars>
          <dgm:chMax val="1"/>
          <dgm:chPref val="1"/>
        </dgm:presLayoutVars>
      </dgm:prSet>
      <dgm:spPr/>
    </dgm:pt>
    <dgm:pt modelId="{B6BF09DB-D6C9-40D4-A036-86C87B8693B3}" type="pres">
      <dgm:prSet presAssocID="{03298EC7-FBDD-44F0-B4AF-8CB6B3BABA35}" presName="sibTrans" presStyleLbl="sibTrans2D1" presStyleIdx="0" presStyleCnt="0"/>
      <dgm:spPr/>
    </dgm:pt>
    <dgm:pt modelId="{B6A42539-C129-4DCE-8A7A-F740E383FDC9}" type="pres">
      <dgm:prSet presAssocID="{CD4691B5-78EC-4DF1-8EEE-C16DA1AC7172}" presName="compNode" presStyleCnt="0"/>
      <dgm:spPr/>
    </dgm:pt>
    <dgm:pt modelId="{F94F78D3-6D0A-4D1C-A8E7-4F2C6B315EEB}" type="pres">
      <dgm:prSet presAssocID="{CD4691B5-78EC-4DF1-8EEE-C16DA1AC7172}" presName="iconBgRect" presStyleLbl="bgShp" presStyleIdx="2" presStyleCnt="4"/>
      <dgm:spPr/>
    </dgm:pt>
    <dgm:pt modelId="{8A05D101-FC39-4D33-B92B-9B831D88FB4F}" type="pres">
      <dgm:prSet presAssocID="{CD4691B5-78EC-4DF1-8EEE-C16DA1AC717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otprints"/>
        </a:ext>
      </dgm:extLst>
    </dgm:pt>
    <dgm:pt modelId="{969A8FED-6ECA-4DBE-924B-760B4FBC122C}" type="pres">
      <dgm:prSet presAssocID="{CD4691B5-78EC-4DF1-8EEE-C16DA1AC7172}" presName="spaceRect" presStyleCnt="0"/>
      <dgm:spPr/>
    </dgm:pt>
    <dgm:pt modelId="{75084E8B-1CAA-4B34-B887-BCD4313B2797}" type="pres">
      <dgm:prSet presAssocID="{CD4691B5-78EC-4DF1-8EEE-C16DA1AC7172}" presName="textRect" presStyleLbl="revTx" presStyleIdx="2" presStyleCnt="4">
        <dgm:presLayoutVars>
          <dgm:chMax val="1"/>
          <dgm:chPref val="1"/>
        </dgm:presLayoutVars>
      </dgm:prSet>
      <dgm:spPr/>
    </dgm:pt>
    <dgm:pt modelId="{9591ED75-63F1-4B63-A83E-79740D9BD637}" type="pres">
      <dgm:prSet presAssocID="{899DEF57-A0C5-4E16-89CF-9DC398A19D1A}" presName="sibTrans" presStyleLbl="sibTrans2D1" presStyleIdx="0" presStyleCnt="0"/>
      <dgm:spPr/>
    </dgm:pt>
    <dgm:pt modelId="{6FDAD4B5-023D-458D-A615-E14FE506032B}" type="pres">
      <dgm:prSet presAssocID="{A3F82AC7-D319-49BD-A944-8D79E2D268C8}" presName="compNode" presStyleCnt="0"/>
      <dgm:spPr/>
    </dgm:pt>
    <dgm:pt modelId="{23A5A6BA-97FF-4366-821A-FC3FE3B86F14}" type="pres">
      <dgm:prSet presAssocID="{A3F82AC7-D319-49BD-A944-8D79E2D268C8}" presName="iconBgRect" presStyleLbl="bgShp" presStyleIdx="3" presStyleCnt="4"/>
      <dgm:spPr/>
    </dgm:pt>
    <dgm:pt modelId="{F302A10D-F4C4-4425-AD1F-AE7DBBFEC3B6}" type="pres">
      <dgm:prSet presAssocID="{A3F82AC7-D319-49BD-A944-8D79E2D268C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B216CE18-74BA-4F39-80B2-A9087185E96B}" type="pres">
      <dgm:prSet presAssocID="{A3F82AC7-D319-49BD-A944-8D79E2D268C8}" presName="spaceRect" presStyleCnt="0"/>
      <dgm:spPr/>
    </dgm:pt>
    <dgm:pt modelId="{4BBFA14E-998C-4B79-93E6-73748971DC0F}" type="pres">
      <dgm:prSet presAssocID="{A3F82AC7-D319-49BD-A944-8D79E2D268C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E5AD8238-BE95-4699-B707-D43AE320DA8C}" type="presOf" srcId="{7F838A50-0606-4CCE-8E71-1BF886A6C3CF}" destId="{91FC5655-16EB-4415-B21B-52602C38297E}" srcOrd="0" destOrd="0" presId="urn:microsoft.com/office/officeart/2018/2/layout/IconCircleList"/>
    <dgm:cxn modelId="{5A5E3159-A0F2-4572-A2C9-F3E8F1BE8216}" type="presOf" srcId="{A3F82AC7-D319-49BD-A944-8D79E2D268C8}" destId="{4BBFA14E-998C-4B79-93E6-73748971DC0F}" srcOrd="0" destOrd="0" presId="urn:microsoft.com/office/officeart/2018/2/layout/IconCircleList"/>
    <dgm:cxn modelId="{A954BF77-62EB-41B7-9B83-0324DBBE3959}" srcId="{D0D62149-F14D-4C2F-A607-BAFFD80ECDE9}" destId="{A3F82AC7-D319-49BD-A944-8D79E2D268C8}" srcOrd="3" destOrd="0" parTransId="{C297E280-A696-4132-8091-CA04D6EE13A8}" sibTransId="{DC22B108-7BC4-4895-89C0-FA3CD79892FD}"/>
    <dgm:cxn modelId="{A5F0DA8A-539D-445B-A999-39D6E2E5301F}" type="presOf" srcId="{899DEF57-A0C5-4E16-89CF-9DC398A19D1A}" destId="{9591ED75-63F1-4B63-A83E-79740D9BD637}" srcOrd="0" destOrd="0" presId="urn:microsoft.com/office/officeart/2018/2/layout/IconCircleList"/>
    <dgm:cxn modelId="{A56F369E-B305-41BB-8C6E-6B649321D115}" type="presOf" srcId="{D0D62149-F14D-4C2F-A607-BAFFD80ECDE9}" destId="{5DCDBD3F-0D2D-4577-A9D5-DDD35437CEE3}" srcOrd="0" destOrd="0" presId="urn:microsoft.com/office/officeart/2018/2/layout/IconCircleList"/>
    <dgm:cxn modelId="{81526BA5-14F2-48FC-BD6B-2E269512A90A}" type="presOf" srcId="{1BD399AF-ECB6-4F00-B50F-4F51A8A0485A}" destId="{E102C01A-D0E7-4621-BF52-7B70F1EE3765}" srcOrd="0" destOrd="0" presId="urn:microsoft.com/office/officeart/2018/2/layout/IconCircleList"/>
    <dgm:cxn modelId="{7E7350AB-3824-42E5-AB90-E14E17005A2A}" type="presOf" srcId="{DB1EEDEC-C0C2-40AF-8C95-95E57F7EF97D}" destId="{E74B68FA-5DBE-47FD-9969-CE5E5F59E824}" srcOrd="0" destOrd="0" presId="urn:microsoft.com/office/officeart/2018/2/layout/IconCircleList"/>
    <dgm:cxn modelId="{FB59C4B7-ADCD-40FF-8C45-81F3FFC08A21}" type="presOf" srcId="{03298EC7-FBDD-44F0-B4AF-8CB6B3BABA35}" destId="{B6BF09DB-D6C9-40D4-A036-86C87B8693B3}" srcOrd="0" destOrd="0" presId="urn:microsoft.com/office/officeart/2018/2/layout/IconCircleList"/>
    <dgm:cxn modelId="{1B41A8BC-8611-4BBC-B2D0-CD0C571DF172}" type="presOf" srcId="{CD4691B5-78EC-4DF1-8EEE-C16DA1AC7172}" destId="{75084E8B-1CAA-4B34-B887-BCD4313B2797}" srcOrd="0" destOrd="0" presId="urn:microsoft.com/office/officeart/2018/2/layout/IconCircleList"/>
    <dgm:cxn modelId="{9EF06BC2-06DB-4989-91FA-706386A7E7BC}" srcId="{D0D62149-F14D-4C2F-A607-BAFFD80ECDE9}" destId="{1BD399AF-ECB6-4F00-B50F-4F51A8A0485A}" srcOrd="1" destOrd="0" parTransId="{86751ED9-9DC8-47ED-8C7E-6D3A5837B25B}" sibTransId="{03298EC7-FBDD-44F0-B4AF-8CB6B3BABA35}"/>
    <dgm:cxn modelId="{B336C5CB-7048-4D3E-9342-8E77DEC5AF94}" srcId="{D0D62149-F14D-4C2F-A607-BAFFD80ECDE9}" destId="{CD4691B5-78EC-4DF1-8EEE-C16DA1AC7172}" srcOrd="2" destOrd="0" parTransId="{1757FA18-5021-4D6F-B478-4C1B332C04AC}" sibTransId="{899DEF57-A0C5-4E16-89CF-9DC398A19D1A}"/>
    <dgm:cxn modelId="{C182B8FD-78DD-465B-8570-2E08A10CA19F}" srcId="{D0D62149-F14D-4C2F-A607-BAFFD80ECDE9}" destId="{7F838A50-0606-4CCE-8E71-1BF886A6C3CF}" srcOrd="0" destOrd="0" parTransId="{D58B4C8F-1E9F-45CD-80F7-C7B9550C98BD}" sibTransId="{DB1EEDEC-C0C2-40AF-8C95-95E57F7EF97D}"/>
    <dgm:cxn modelId="{B5A5A4E4-A7EF-4830-BF05-766E10E27F4F}" type="presParOf" srcId="{5DCDBD3F-0D2D-4577-A9D5-DDD35437CEE3}" destId="{5EB2F522-7F00-4DBF-BA64-3F0F254B11D5}" srcOrd="0" destOrd="0" presId="urn:microsoft.com/office/officeart/2018/2/layout/IconCircleList"/>
    <dgm:cxn modelId="{637AB995-718D-4589-AF50-62220D64C86C}" type="presParOf" srcId="{5EB2F522-7F00-4DBF-BA64-3F0F254B11D5}" destId="{450FED7C-A4EB-45A9-9EE8-5E77D06A1421}" srcOrd="0" destOrd="0" presId="urn:microsoft.com/office/officeart/2018/2/layout/IconCircleList"/>
    <dgm:cxn modelId="{C2A84EA7-B385-433B-8607-07A725FAFEAA}" type="presParOf" srcId="{450FED7C-A4EB-45A9-9EE8-5E77D06A1421}" destId="{D7191769-518C-496F-8F64-A3FFF1EE4DA2}" srcOrd="0" destOrd="0" presId="urn:microsoft.com/office/officeart/2018/2/layout/IconCircleList"/>
    <dgm:cxn modelId="{0EB0A144-3507-4CF1-A899-7D076FBFC207}" type="presParOf" srcId="{450FED7C-A4EB-45A9-9EE8-5E77D06A1421}" destId="{95365C05-3E4B-4B7E-98D1-7A86CCC2A07B}" srcOrd="1" destOrd="0" presId="urn:microsoft.com/office/officeart/2018/2/layout/IconCircleList"/>
    <dgm:cxn modelId="{A21F5525-FDD0-443C-9718-1D9323EAF4D2}" type="presParOf" srcId="{450FED7C-A4EB-45A9-9EE8-5E77D06A1421}" destId="{D14819C9-B3EC-46CA-A0EB-FA3128430DAF}" srcOrd="2" destOrd="0" presId="urn:microsoft.com/office/officeart/2018/2/layout/IconCircleList"/>
    <dgm:cxn modelId="{D90D0B9B-2B04-4E1C-B063-9F420CDFF610}" type="presParOf" srcId="{450FED7C-A4EB-45A9-9EE8-5E77D06A1421}" destId="{91FC5655-16EB-4415-B21B-52602C38297E}" srcOrd="3" destOrd="0" presId="urn:microsoft.com/office/officeart/2018/2/layout/IconCircleList"/>
    <dgm:cxn modelId="{8725CA4C-9143-4FA2-A26D-A91FCA1C4A38}" type="presParOf" srcId="{5EB2F522-7F00-4DBF-BA64-3F0F254B11D5}" destId="{E74B68FA-5DBE-47FD-9969-CE5E5F59E824}" srcOrd="1" destOrd="0" presId="urn:microsoft.com/office/officeart/2018/2/layout/IconCircleList"/>
    <dgm:cxn modelId="{57659175-0992-45D6-B4BA-46C06D4E6AD0}" type="presParOf" srcId="{5EB2F522-7F00-4DBF-BA64-3F0F254B11D5}" destId="{EA6C8FC4-A1E2-4B27-B4A4-CA97B20F4804}" srcOrd="2" destOrd="0" presId="urn:microsoft.com/office/officeart/2018/2/layout/IconCircleList"/>
    <dgm:cxn modelId="{22262784-F9E8-4EBC-8C6F-78A3179352AE}" type="presParOf" srcId="{EA6C8FC4-A1E2-4B27-B4A4-CA97B20F4804}" destId="{0FAC2CD4-3219-48B5-A146-CEAC6A3E7871}" srcOrd="0" destOrd="0" presId="urn:microsoft.com/office/officeart/2018/2/layout/IconCircleList"/>
    <dgm:cxn modelId="{F761773C-7110-40FC-803C-4CD46E455608}" type="presParOf" srcId="{EA6C8FC4-A1E2-4B27-B4A4-CA97B20F4804}" destId="{F7B142A3-C7F0-4C59-BFF1-5497E1B1CA76}" srcOrd="1" destOrd="0" presId="urn:microsoft.com/office/officeart/2018/2/layout/IconCircleList"/>
    <dgm:cxn modelId="{9C9BD13D-CAB0-408F-9DBE-52E7D369B2F2}" type="presParOf" srcId="{EA6C8FC4-A1E2-4B27-B4A4-CA97B20F4804}" destId="{C0BCFD21-07F2-43E9-8E1D-848F43E9853E}" srcOrd="2" destOrd="0" presId="urn:microsoft.com/office/officeart/2018/2/layout/IconCircleList"/>
    <dgm:cxn modelId="{8F4B2DE7-2350-4A20-93EF-605A1D860DE1}" type="presParOf" srcId="{EA6C8FC4-A1E2-4B27-B4A4-CA97B20F4804}" destId="{E102C01A-D0E7-4621-BF52-7B70F1EE3765}" srcOrd="3" destOrd="0" presId="urn:microsoft.com/office/officeart/2018/2/layout/IconCircleList"/>
    <dgm:cxn modelId="{D7EC95C1-595A-4EB4-8AAB-70F2F927953F}" type="presParOf" srcId="{5EB2F522-7F00-4DBF-BA64-3F0F254B11D5}" destId="{B6BF09DB-D6C9-40D4-A036-86C87B8693B3}" srcOrd="3" destOrd="0" presId="urn:microsoft.com/office/officeart/2018/2/layout/IconCircleList"/>
    <dgm:cxn modelId="{B35F19C8-8204-4F4E-BF9E-3383C5D955B2}" type="presParOf" srcId="{5EB2F522-7F00-4DBF-BA64-3F0F254B11D5}" destId="{B6A42539-C129-4DCE-8A7A-F740E383FDC9}" srcOrd="4" destOrd="0" presId="urn:microsoft.com/office/officeart/2018/2/layout/IconCircleList"/>
    <dgm:cxn modelId="{BC6CE2FA-0BD9-4970-9501-2249EC8243A1}" type="presParOf" srcId="{B6A42539-C129-4DCE-8A7A-F740E383FDC9}" destId="{F94F78D3-6D0A-4D1C-A8E7-4F2C6B315EEB}" srcOrd="0" destOrd="0" presId="urn:microsoft.com/office/officeart/2018/2/layout/IconCircleList"/>
    <dgm:cxn modelId="{318BEDCF-851A-4768-9042-A9D15B5B1DAD}" type="presParOf" srcId="{B6A42539-C129-4DCE-8A7A-F740E383FDC9}" destId="{8A05D101-FC39-4D33-B92B-9B831D88FB4F}" srcOrd="1" destOrd="0" presId="urn:microsoft.com/office/officeart/2018/2/layout/IconCircleList"/>
    <dgm:cxn modelId="{A046F5AD-F0E1-428D-8747-2A6C409C5560}" type="presParOf" srcId="{B6A42539-C129-4DCE-8A7A-F740E383FDC9}" destId="{969A8FED-6ECA-4DBE-924B-760B4FBC122C}" srcOrd="2" destOrd="0" presId="urn:microsoft.com/office/officeart/2018/2/layout/IconCircleList"/>
    <dgm:cxn modelId="{327F4D5E-20CC-407C-B79E-1C2BA1FF3FB4}" type="presParOf" srcId="{B6A42539-C129-4DCE-8A7A-F740E383FDC9}" destId="{75084E8B-1CAA-4B34-B887-BCD4313B2797}" srcOrd="3" destOrd="0" presId="urn:microsoft.com/office/officeart/2018/2/layout/IconCircleList"/>
    <dgm:cxn modelId="{B72530CF-D533-438F-9D19-8FABCDF22899}" type="presParOf" srcId="{5EB2F522-7F00-4DBF-BA64-3F0F254B11D5}" destId="{9591ED75-63F1-4B63-A83E-79740D9BD637}" srcOrd="5" destOrd="0" presId="urn:microsoft.com/office/officeart/2018/2/layout/IconCircleList"/>
    <dgm:cxn modelId="{CE4E407A-E0ED-44D8-B7FB-29E8D18F74E9}" type="presParOf" srcId="{5EB2F522-7F00-4DBF-BA64-3F0F254B11D5}" destId="{6FDAD4B5-023D-458D-A615-E14FE506032B}" srcOrd="6" destOrd="0" presId="urn:microsoft.com/office/officeart/2018/2/layout/IconCircleList"/>
    <dgm:cxn modelId="{7F1037CD-3CD0-47E2-8375-E3BC284B49EE}" type="presParOf" srcId="{6FDAD4B5-023D-458D-A615-E14FE506032B}" destId="{23A5A6BA-97FF-4366-821A-FC3FE3B86F14}" srcOrd="0" destOrd="0" presId="urn:microsoft.com/office/officeart/2018/2/layout/IconCircleList"/>
    <dgm:cxn modelId="{03B342ED-82CA-448D-93CF-34B6C34FDA1F}" type="presParOf" srcId="{6FDAD4B5-023D-458D-A615-E14FE506032B}" destId="{F302A10D-F4C4-4425-AD1F-AE7DBBFEC3B6}" srcOrd="1" destOrd="0" presId="urn:microsoft.com/office/officeart/2018/2/layout/IconCircleList"/>
    <dgm:cxn modelId="{397AC8BD-3337-4813-9F68-400DDBB0B94B}" type="presParOf" srcId="{6FDAD4B5-023D-458D-A615-E14FE506032B}" destId="{B216CE18-74BA-4F39-80B2-A9087185E96B}" srcOrd="2" destOrd="0" presId="urn:microsoft.com/office/officeart/2018/2/layout/IconCircleList"/>
    <dgm:cxn modelId="{051216E4-C9F5-4AB2-B84E-32F4DF22D88A}" type="presParOf" srcId="{6FDAD4B5-023D-458D-A615-E14FE506032B}" destId="{4BBFA14E-998C-4B79-93E6-73748971DC0F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4787C0-E403-46FB-A518-F1923D12CE6E}" type="doc">
      <dgm:prSet loTypeId="urn:microsoft.com/office/officeart/2005/8/layout/vList5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9259437-27BA-4FB1-990A-B4D1F2DB4FCD}">
      <dgm:prSet/>
      <dgm:spPr/>
      <dgm:t>
        <a:bodyPr/>
        <a:lstStyle/>
        <a:p>
          <a:r>
            <a:rPr lang="en-US" dirty="0"/>
            <a:t>Contact me at </a:t>
          </a:r>
          <a:r>
            <a:rPr lang="en-US" dirty="0">
              <a:hlinkClick xmlns:r="http://schemas.openxmlformats.org/officeDocument/2006/relationships" r:id="rId1"/>
            </a:rPr>
            <a:t>Jeremy.Obach@gmail.com</a:t>
          </a:r>
          <a:r>
            <a:rPr lang="en-US" dirty="0"/>
            <a:t> </a:t>
          </a:r>
        </a:p>
      </dgm:t>
    </dgm:pt>
    <dgm:pt modelId="{50B9ADC6-E584-46EB-BA90-4E9FA69CD349}" type="parTrans" cxnId="{85D77ACF-EC24-4C84-89FB-14CDAB40DFAC}">
      <dgm:prSet/>
      <dgm:spPr/>
      <dgm:t>
        <a:bodyPr/>
        <a:lstStyle/>
        <a:p>
          <a:endParaRPr lang="en-US"/>
        </a:p>
      </dgm:t>
    </dgm:pt>
    <dgm:pt modelId="{1DC1366F-F56C-426E-A235-4BD10C6D8122}" type="sibTrans" cxnId="{85D77ACF-EC24-4C84-89FB-14CDAB40DFAC}">
      <dgm:prSet/>
      <dgm:spPr/>
      <dgm:t>
        <a:bodyPr/>
        <a:lstStyle/>
        <a:p>
          <a:endParaRPr lang="en-US"/>
        </a:p>
      </dgm:t>
    </dgm:pt>
    <dgm:pt modelId="{1E77839F-DDAE-45A8-AA89-394A1319E2DA}">
      <dgm:prSet/>
      <dgm:spPr/>
      <dgm:t>
        <a:bodyPr/>
        <a:lstStyle/>
        <a:p>
          <a:r>
            <a:rPr lang="en-US" dirty="0"/>
            <a:t>or on LinkedIn – </a:t>
          </a:r>
        </a:p>
        <a:p>
          <a:r>
            <a:rPr lang="en-US" dirty="0">
              <a:hlinkClick xmlns:r="http://schemas.openxmlformats.org/officeDocument/2006/relationships" r:id="rId2"/>
            </a:rPr>
            <a:t>www.linkedin.com/in/jeremy-obach</a:t>
          </a:r>
          <a:endParaRPr lang="en-US" dirty="0"/>
        </a:p>
      </dgm:t>
    </dgm:pt>
    <dgm:pt modelId="{0DE278FA-7590-4D67-9459-F1608EF2B1A3}" type="parTrans" cxnId="{3AC23303-FF87-4896-A1D1-0ED007354189}">
      <dgm:prSet/>
      <dgm:spPr/>
      <dgm:t>
        <a:bodyPr/>
        <a:lstStyle/>
        <a:p>
          <a:endParaRPr lang="en-US"/>
        </a:p>
      </dgm:t>
    </dgm:pt>
    <dgm:pt modelId="{B9C6CEB6-D5DF-494D-B71B-075C6948EB70}" type="sibTrans" cxnId="{3AC23303-FF87-4896-A1D1-0ED007354189}">
      <dgm:prSet/>
      <dgm:spPr/>
      <dgm:t>
        <a:bodyPr/>
        <a:lstStyle/>
        <a:p>
          <a:endParaRPr lang="en-US"/>
        </a:p>
      </dgm:t>
    </dgm:pt>
    <dgm:pt modelId="{D76BD1EC-CFBB-4673-8CD9-D68B60854736}">
      <dgm:prSet/>
      <dgm:spPr/>
      <dgm:t>
        <a:bodyPr/>
        <a:lstStyle/>
        <a:p>
          <a:r>
            <a:rPr lang="en-US" dirty="0"/>
            <a:t>See the repository @</a:t>
          </a:r>
        </a:p>
        <a:p>
          <a:r>
            <a:rPr lang="en-US" dirty="0">
              <a:hlinkClick xmlns:r="http://schemas.openxmlformats.org/officeDocument/2006/relationships" r:id="rId3"/>
            </a:rPr>
            <a:t>https://</a:t>
          </a:r>
          <a:r>
            <a:rPr lang="en-US" dirty="0" err="1">
              <a:hlinkClick xmlns:r="http://schemas.openxmlformats.org/officeDocument/2006/relationships" r:id="rId3"/>
            </a:rPr>
            <a:t>github.com</a:t>
          </a:r>
          <a:r>
            <a:rPr lang="en-US" dirty="0">
              <a:hlinkClick xmlns:r="http://schemas.openxmlformats.org/officeDocument/2006/relationships" r:id="rId3"/>
            </a:rPr>
            <a:t>/</a:t>
          </a:r>
          <a:r>
            <a:rPr lang="en-US" dirty="0" err="1">
              <a:hlinkClick xmlns:r="http://schemas.openxmlformats.org/officeDocument/2006/relationships" r:id="rId3"/>
            </a:rPr>
            <a:t>jobachone</a:t>
          </a:r>
          <a:endParaRPr lang="en-US" dirty="0"/>
        </a:p>
      </dgm:t>
    </dgm:pt>
    <dgm:pt modelId="{95AA8E90-E4C0-4755-BFAF-223DDFF377DB}" type="parTrans" cxnId="{B8D65F92-A659-46A0-9CCF-D281783EBCE2}">
      <dgm:prSet/>
      <dgm:spPr/>
      <dgm:t>
        <a:bodyPr/>
        <a:lstStyle/>
        <a:p>
          <a:endParaRPr lang="en-US"/>
        </a:p>
      </dgm:t>
    </dgm:pt>
    <dgm:pt modelId="{4436075B-F7B9-4920-8F6B-8AEA07EC50DE}" type="sibTrans" cxnId="{B8D65F92-A659-46A0-9CCF-D281783EBCE2}">
      <dgm:prSet/>
      <dgm:spPr/>
      <dgm:t>
        <a:bodyPr/>
        <a:lstStyle/>
        <a:p>
          <a:endParaRPr lang="en-US"/>
        </a:p>
      </dgm:t>
    </dgm:pt>
    <dgm:pt modelId="{06597142-688F-A747-8588-3E7E3CD64203}" type="pres">
      <dgm:prSet presAssocID="{544787C0-E403-46FB-A518-F1923D12CE6E}" presName="Name0" presStyleCnt="0">
        <dgm:presLayoutVars>
          <dgm:dir/>
          <dgm:animLvl val="lvl"/>
          <dgm:resizeHandles val="exact"/>
        </dgm:presLayoutVars>
      </dgm:prSet>
      <dgm:spPr/>
    </dgm:pt>
    <dgm:pt modelId="{8653D0FC-2B5A-C444-94F5-1D4DC498F5CF}" type="pres">
      <dgm:prSet presAssocID="{99259437-27BA-4FB1-990A-B4D1F2DB4FCD}" presName="linNode" presStyleCnt="0"/>
      <dgm:spPr/>
    </dgm:pt>
    <dgm:pt modelId="{A841588B-A154-4545-BE03-44DCCA2BCADB}" type="pres">
      <dgm:prSet presAssocID="{99259437-27BA-4FB1-990A-B4D1F2DB4FC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41695C63-674A-1649-A3B2-DAADFA46B353}" type="pres">
      <dgm:prSet presAssocID="{1DC1366F-F56C-426E-A235-4BD10C6D8122}" presName="sp" presStyleCnt="0"/>
      <dgm:spPr/>
    </dgm:pt>
    <dgm:pt modelId="{C25F1E5B-5AB3-984D-80EA-45AA0341255D}" type="pres">
      <dgm:prSet presAssocID="{1E77839F-DDAE-45A8-AA89-394A1319E2DA}" presName="linNode" presStyleCnt="0"/>
      <dgm:spPr/>
    </dgm:pt>
    <dgm:pt modelId="{06C5E312-0943-E546-B202-D00420BD3B7E}" type="pres">
      <dgm:prSet presAssocID="{1E77839F-DDAE-45A8-AA89-394A1319E2DA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54BAD9BD-91EA-3F44-8FF5-3DC48E5B8F78}" type="pres">
      <dgm:prSet presAssocID="{B9C6CEB6-D5DF-494D-B71B-075C6948EB70}" presName="sp" presStyleCnt="0"/>
      <dgm:spPr/>
    </dgm:pt>
    <dgm:pt modelId="{C70447CB-5E8C-5F4B-96F4-F6C4E321C3EA}" type="pres">
      <dgm:prSet presAssocID="{D76BD1EC-CFBB-4673-8CD9-D68B60854736}" presName="linNode" presStyleCnt="0"/>
      <dgm:spPr/>
    </dgm:pt>
    <dgm:pt modelId="{8B272F6F-EB45-E642-9A4B-EF8B7B97FEA5}" type="pres">
      <dgm:prSet presAssocID="{D76BD1EC-CFBB-4673-8CD9-D68B60854736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3AC23303-FF87-4896-A1D1-0ED007354189}" srcId="{544787C0-E403-46FB-A518-F1923D12CE6E}" destId="{1E77839F-DDAE-45A8-AA89-394A1319E2DA}" srcOrd="1" destOrd="0" parTransId="{0DE278FA-7590-4D67-9459-F1608EF2B1A3}" sibTransId="{B9C6CEB6-D5DF-494D-B71B-075C6948EB70}"/>
    <dgm:cxn modelId="{75DE3C35-1A21-AE4F-AF3A-E5B10CE6B509}" type="presOf" srcId="{544787C0-E403-46FB-A518-F1923D12CE6E}" destId="{06597142-688F-A747-8588-3E7E3CD64203}" srcOrd="0" destOrd="0" presId="urn:microsoft.com/office/officeart/2005/8/layout/vList5"/>
    <dgm:cxn modelId="{F7AA4D71-96F0-F443-B87D-C834AE10EBDE}" type="presOf" srcId="{1E77839F-DDAE-45A8-AA89-394A1319E2DA}" destId="{06C5E312-0943-E546-B202-D00420BD3B7E}" srcOrd="0" destOrd="0" presId="urn:microsoft.com/office/officeart/2005/8/layout/vList5"/>
    <dgm:cxn modelId="{AB6A027C-4064-994F-9A9E-B380805D87BD}" type="presOf" srcId="{D76BD1EC-CFBB-4673-8CD9-D68B60854736}" destId="{8B272F6F-EB45-E642-9A4B-EF8B7B97FEA5}" srcOrd="0" destOrd="0" presId="urn:microsoft.com/office/officeart/2005/8/layout/vList5"/>
    <dgm:cxn modelId="{B8D65F92-A659-46A0-9CCF-D281783EBCE2}" srcId="{544787C0-E403-46FB-A518-F1923D12CE6E}" destId="{D76BD1EC-CFBB-4673-8CD9-D68B60854736}" srcOrd="2" destOrd="0" parTransId="{95AA8E90-E4C0-4755-BFAF-223DDFF377DB}" sibTransId="{4436075B-F7B9-4920-8F6B-8AEA07EC50DE}"/>
    <dgm:cxn modelId="{85D77ACF-EC24-4C84-89FB-14CDAB40DFAC}" srcId="{544787C0-E403-46FB-A518-F1923D12CE6E}" destId="{99259437-27BA-4FB1-990A-B4D1F2DB4FCD}" srcOrd="0" destOrd="0" parTransId="{50B9ADC6-E584-46EB-BA90-4E9FA69CD349}" sibTransId="{1DC1366F-F56C-426E-A235-4BD10C6D8122}"/>
    <dgm:cxn modelId="{119D61D5-F89F-9144-895E-C6A988060328}" type="presOf" srcId="{99259437-27BA-4FB1-990A-B4D1F2DB4FCD}" destId="{A841588B-A154-4545-BE03-44DCCA2BCADB}" srcOrd="0" destOrd="0" presId="urn:microsoft.com/office/officeart/2005/8/layout/vList5"/>
    <dgm:cxn modelId="{66B53B55-7169-6043-9B94-EF3601CDF7D5}" type="presParOf" srcId="{06597142-688F-A747-8588-3E7E3CD64203}" destId="{8653D0FC-2B5A-C444-94F5-1D4DC498F5CF}" srcOrd="0" destOrd="0" presId="urn:microsoft.com/office/officeart/2005/8/layout/vList5"/>
    <dgm:cxn modelId="{9E2E46EA-D3C7-D949-B78E-49126B0CDEDD}" type="presParOf" srcId="{8653D0FC-2B5A-C444-94F5-1D4DC498F5CF}" destId="{A841588B-A154-4545-BE03-44DCCA2BCADB}" srcOrd="0" destOrd="0" presId="urn:microsoft.com/office/officeart/2005/8/layout/vList5"/>
    <dgm:cxn modelId="{7623760D-A8F6-A348-AE62-8135757D8D8F}" type="presParOf" srcId="{06597142-688F-A747-8588-3E7E3CD64203}" destId="{41695C63-674A-1649-A3B2-DAADFA46B353}" srcOrd="1" destOrd="0" presId="urn:microsoft.com/office/officeart/2005/8/layout/vList5"/>
    <dgm:cxn modelId="{BB1DC45B-ABD3-634F-B6B6-858EBE8AA20C}" type="presParOf" srcId="{06597142-688F-A747-8588-3E7E3CD64203}" destId="{C25F1E5B-5AB3-984D-80EA-45AA0341255D}" srcOrd="2" destOrd="0" presId="urn:microsoft.com/office/officeart/2005/8/layout/vList5"/>
    <dgm:cxn modelId="{7F38E7EA-19DE-9A47-92CE-64A2A32D10D2}" type="presParOf" srcId="{C25F1E5B-5AB3-984D-80EA-45AA0341255D}" destId="{06C5E312-0943-E546-B202-D00420BD3B7E}" srcOrd="0" destOrd="0" presId="urn:microsoft.com/office/officeart/2005/8/layout/vList5"/>
    <dgm:cxn modelId="{18006924-4276-A542-99AF-391D5D4944C9}" type="presParOf" srcId="{06597142-688F-A747-8588-3E7E3CD64203}" destId="{54BAD9BD-91EA-3F44-8FF5-3DC48E5B8F78}" srcOrd="3" destOrd="0" presId="urn:microsoft.com/office/officeart/2005/8/layout/vList5"/>
    <dgm:cxn modelId="{F028456E-DDD2-A94A-950B-FF67BADF19F5}" type="presParOf" srcId="{06597142-688F-A747-8588-3E7E3CD64203}" destId="{C70447CB-5E8C-5F4B-96F4-F6C4E321C3EA}" srcOrd="4" destOrd="0" presId="urn:microsoft.com/office/officeart/2005/8/layout/vList5"/>
    <dgm:cxn modelId="{C53E6CA1-6EE0-6541-896D-F83E0695FF81}" type="presParOf" srcId="{C70447CB-5E8C-5F4B-96F4-F6C4E321C3EA}" destId="{8B272F6F-EB45-E642-9A4B-EF8B7B97FEA5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191769-518C-496F-8F64-A3FFF1EE4DA2}">
      <dsp:nvSpPr>
        <dsp:cNvPr id="0" name=""/>
        <dsp:cNvSpPr/>
      </dsp:nvSpPr>
      <dsp:spPr>
        <a:xfrm>
          <a:off x="212335" y="265658"/>
          <a:ext cx="1335915" cy="133591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365C05-3E4B-4B7E-98D1-7A86CCC2A07B}">
      <dsp:nvSpPr>
        <dsp:cNvPr id="0" name=""/>
        <dsp:cNvSpPr/>
      </dsp:nvSpPr>
      <dsp:spPr>
        <a:xfrm>
          <a:off x="492877" y="546200"/>
          <a:ext cx="774830" cy="7748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FC5655-16EB-4415-B21B-52602C38297E}">
      <dsp:nvSpPr>
        <dsp:cNvPr id="0" name=""/>
        <dsp:cNvSpPr/>
      </dsp:nvSpPr>
      <dsp:spPr>
        <a:xfrm>
          <a:off x="1834517" y="265658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Hypothesis</a:t>
          </a:r>
        </a:p>
      </dsp:txBody>
      <dsp:txXfrm>
        <a:off x="1834517" y="265658"/>
        <a:ext cx="3148942" cy="1335915"/>
      </dsp:txXfrm>
    </dsp:sp>
    <dsp:sp modelId="{0FAC2CD4-3219-48B5-A146-CEAC6A3E7871}">
      <dsp:nvSpPr>
        <dsp:cNvPr id="0" name=""/>
        <dsp:cNvSpPr/>
      </dsp:nvSpPr>
      <dsp:spPr>
        <a:xfrm>
          <a:off x="5532139" y="265658"/>
          <a:ext cx="1335915" cy="133591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B142A3-C7F0-4C59-BFF1-5497E1B1CA76}">
      <dsp:nvSpPr>
        <dsp:cNvPr id="0" name=""/>
        <dsp:cNvSpPr/>
      </dsp:nvSpPr>
      <dsp:spPr>
        <a:xfrm>
          <a:off x="5812681" y="546200"/>
          <a:ext cx="774830" cy="7748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02C01A-D0E7-4621-BF52-7B70F1EE3765}">
      <dsp:nvSpPr>
        <dsp:cNvPr id="0" name=""/>
        <dsp:cNvSpPr/>
      </dsp:nvSpPr>
      <dsp:spPr>
        <a:xfrm>
          <a:off x="7154322" y="265658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Methods chosen</a:t>
          </a:r>
        </a:p>
      </dsp:txBody>
      <dsp:txXfrm>
        <a:off x="7154322" y="265658"/>
        <a:ext cx="3148942" cy="1335915"/>
      </dsp:txXfrm>
    </dsp:sp>
    <dsp:sp modelId="{F94F78D3-6D0A-4D1C-A8E7-4F2C6B315EEB}">
      <dsp:nvSpPr>
        <dsp:cNvPr id="0" name=""/>
        <dsp:cNvSpPr/>
      </dsp:nvSpPr>
      <dsp:spPr>
        <a:xfrm>
          <a:off x="212335" y="2257639"/>
          <a:ext cx="1335915" cy="133591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05D101-FC39-4D33-B92B-9B831D88FB4F}">
      <dsp:nvSpPr>
        <dsp:cNvPr id="0" name=""/>
        <dsp:cNvSpPr/>
      </dsp:nvSpPr>
      <dsp:spPr>
        <a:xfrm>
          <a:off x="492877" y="2538181"/>
          <a:ext cx="774830" cy="7748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084E8B-1CAA-4B34-B887-BCD4313B2797}">
      <dsp:nvSpPr>
        <dsp:cNvPr id="0" name=""/>
        <dsp:cNvSpPr/>
      </dsp:nvSpPr>
      <dsp:spPr>
        <a:xfrm>
          <a:off x="1834517" y="2257639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Next Steps</a:t>
          </a:r>
        </a:p>
      </dsp:txBody>
      <dsp:txXfrm>
        <a:off x="1834517" y="2257639"/>
        <a:ext cx="3148942" cy="1335915"/>
      </dsp:txXfrm>
    </dsp:sp>
    <dsp:sp modelId="{23A5A6BA-97FF-4366-821A-FC3FE3B86F14}">
      <dsp:nvSpPr>
        <dsp:cNvPr id="0" name=""/>
        <dsp:cNvSpPr/>
      </dsp:nvSpPr>
      <dsp:spPr>
        <a:xfrm>
          <a:off x="5532139" y="2257639"/>
          <a:ext cx="1335915" cy="133591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02A10D-F4C4-4425-AD1F-AE7DBBFEC3B6}">
      <dsp:nvSpPr>
        <dsp:cNvPr id="0" name=""/>
        <dsp:cNvSpPr/>
      </dsp:nvSpPr>
      <dsp:spPr>
        <a:xfrm>
          <a:off x="5812681" y="2538181"/>
          <a:ext cx="774830" cy="77483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BFA14E-998C-4B79-93E6-73748971DC0F}">
      <dsp:nvSpPr>
        <dsp:cNvPr id="0" name=""/>
        <dsp:cNvSpPr/>
      </dsp:nvSpPr>
      <dsp:spPr>
        <a:xfrm>
          <a:off x="7154322" y="2257639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Future Analysis</a:t>
          </a:r>
        </a:p>
      </dsp:txBody>
      <dsp:txXfrm>
        <a:off x="7154322" y="2257639"/>
        <a:ext cx="3148942" cy="13359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41588B-A154-4545-BE03-44DCCA2BCADB}">
      <dsp:nvSpPr>
        <dsp:cNvPr id="0" name=""/>
        <dsp:cNvSpPr/>
      </dsp:nvSpPr>
      <dsp:spPr>
        <a:xfrm>
          <a:off x="3364992" y="1884"/>
          <a:ext cx="3785616" cy="124369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Contact me at </a:t>
          </a:r>
          <a:r>
            <a:rPr lang="en-US" sz="1700" kern="1200" dirty="0">
              <a:hlinkClick xmlns:r="http://schemas.openxmlformats.org/officeDocument/2006/relationships" r:id="rId1"/>
            </a:rPr>
            <a:t>Jeremy.Obach@gmail.com</a:t>
          </a:r>
          <a:r>
            <a:rPr lang="en-US" sz="1700" kern="1200" dirty="0"/>
            <a:t> </a:t>
          </a:r>
        </a:p>
      </dsp:txBody>
      <dsp:txXfrm>
        <a:off x="3425704" y="62596"/>
        <a:ext cx="3664192" cy="1122267"/>
      </dsp:txXfrm>
    </dsp:sp>
    <dsp:sp modelId="{06C5E312-0943-E546-B202-D00420BD3B7E}">
      <dsp:nvSpPr>
        <dsp:cNvPr id="0" name=""/>
        <dsp:cNvSpPr/>
      </dsp:nvSpPr>
      <dsp:spPr>
        <a:xfrm>
          <a:off x="3364992" y="1307760"/>
          <a:ext cx="3785616" cy="1243691"/>
        </a:xfrm>
        <a:prstGeom prst="roundRect">
          <a:avLst/>
        </a:prstGeom>
        <a:solidFill>
          <a:schemeClr val="accent5">
            <a:hueOff val="8704933"/>
            <a:satOff val="3846"/>
            <a:lumOff val="-421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or on LinkedIn –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hlinkClick xmlns:r="http://schemas.openxmlformats.org/officeDocument/2006/relationships" r:id="rId2"/>
            </a:rPr>
            <a:t>www.linkedin.com/in/jeremy-obach</a:t>
          </a:r>
          <a:endParaRPr lang="en-US" sz="1700" kern="1200" dirty="0"/>
        </a:p>
      </dsp:txBody>
      <dsp:txXfrm>
        <a:off x="3425704" y="1368472"/>
        <a:ext cx="3664192" cy="1122267"/>
      </dsp:txXfrm>
    </dsp:sp>
    <dsp:sp modelId="{8B272F6F-EB45-E642-9A4B-EF8B7B97FEA5}">
      <dsp:nvSpPr>
        <dsp:cNvPr id="0" name=""/>
        <dsp:cNvSpPr/>
      </dsp:nvSpPr>
      <dsp:spPr>
        <a:xfrm>
          <a:off x="3364992" y="2613636"/>
          <a:ext cx="3785616" cy="1243691"/>
        </a:xfrm>
        <a:prstGeom prst="roundRect">
          <a:avLst/>
        </a:prstGeom>
        <a:solidFill>
          <a:schemeClr val="accent5">
            <a:hueOff val="17409866"/>
            <a:satOff val="7692"/>
            <a:lumOff val="-84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See the repository @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hlinkClick xmlns:r="http://schemas.openxmlformats.org/officeDocument/2006/relationships" r:id="rId3"/>
            </a:rPr>
            <a:t>https://</a:t>
          </a:r>
          <a:r>
            <a:rPr lang="en-US" sz="1700" kern="1200" dirty="0" err="1">
              <a:hlinkClick xmlns:r="http://schemas.openxmlformats.org/officeDocument/2006/relationships" r:id="rId3"/>
            </a:rPr>
            <a:t>github.com</a:t>
          </a:r>
          <a:r>
            <a:rPr lang="en-US" sz="1700" kern="1200" dirty="0">
              <a:hlinkClick xmlns:r="http://schemas.openxmlformats.org/officeDocument/2006/relationships" r:id="rId3"/>
            </a:rPr>
            <a:t>/</a:t>
          </a:r>
          <a:r>
            <a:rPr lang="en-US" sz="1700" kern="1200" dirty="0" err="1">
              <a:hlinkClick xmlns:r="http://schemas.openxmlformats.org/officeDocument/2006/relationships" r:id="rId3"/>
            </a:rPr>
            <a:t>jobachone</a:t>
          </a:r>
          <a:endParaRPr lang="en-US" sz="1700" kern="1200" dirty="0"/>
        </a:p>
      </dsp:txBody>
      <dsp:txXfrm>
        <a:off x="3425704" y="2674348"/>
        <a:ext cx="3664192" cy="11222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04012-2383-A649-8168-5848BF26B699}" type="datetimeFigureOut">
              <a:rPr lang="en-US" smtClean="0"/>
              <a:t>5/15/24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191242-486D-6B42-AC92-B43FB4AAA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262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Context - data analyst at a European nonprofit organization “ClimateWins”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191242-486D-6B42-AC92-B43FB4AAAB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1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our ML-trained model, we should be able to assess the validity of these hypotheses.</a:t>
            </a:r>
          </a:p>
          <a:p>
            <a:endParaRPr lang="en-US" dirty="0"/>
          </a:p>
          <a:p>
            <a:r>
              <a:rPr lang="en-US" dirty="0"/>
              <a:t>Developing a Hypothesis: 1. Ask. Question, 2. Prelim research, 3.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191242-486D-6B42-AC92-B43FB4AAAB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654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Different weather stations may have varying collection standards.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191242-486D-6B42-AC92-B43FB4AAAB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479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191242-486D-6B42-AC92-B43FB4AAAB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52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Confusion matrices. Notice decision tree is 100% accurate. This plus the tree model from last slid indicates massive overfit.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191242-486D-6B42-AC92-B43FB4AAAB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081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Hypotheses: </a:t>
            </a:r>
            <a:r>
              <a:rPr lang="en-US" sz="1200" dirty="0"/>
              <a:t>Ongoing climate change is reducing the number of “pleasant weather” days in Europe, year over year.** main one</a:t>
            </a:r>
          </a:p>
          <a:p>
            <a:r>
              <a:rPr lang="en-US" sz="1200" dirty="0"/>
              <a:t>Extreme weather events are increasing for coastal regions of Europe more than inland regions, year over year.</a:t>
            </a:r>
          </a:p>
          <a:p>
            <a:r>
              <a:rPr lang="en-US" sz="1200" dirty="0"/>
              <a:t>Weather stations in western Europe will observe a steeper decline in “pleasant weather” days than their counterparts in central and eastern Europe, year over year.</a:t>
            </a:r>
          </a:p>
          <a:p>
            <a:endParaRPr lang="en-US" sz="1200" dirty="0"/>
          </a:p>
          <a:p>
            <a:r>
              <a:rPr lang="en-US" sz="1200" dirty="0"/>
              <a:t>Methods Chosen - ANN</a:t>
            </a:r>
            <a:endParaRPr lang="en-US" dirty="0"/>
          </a:p>
          <a:p>
            <a:r>
              <a:rPr lang="en-US" dirty="0"/>
              <a:t>Next Steps – refine ANN model, project out with model and test for real world accuracy.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Future Analysis –implement Unsupervised ML techniques, random forest, </a:t>
            </a:r>
            <a:r>
              <a:rPr lang="en-US" dirty="0" err="1"/>
              <a:t>etc</a:t>
            </a:r>
            <a:r>
              <a:rPr lang="en-US" dirty="0"/>
              <a:t> from Achievement 2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191242-486D-6B42-AC92-B43FB4AAAB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164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5/15/24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4512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2124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2250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5/15/24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5950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953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3447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4996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5196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054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764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2538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5/15/24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92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riangular abstract background">
            <a:extLst>
              <a:ext uri="{FF2B5EF4-FFF2-40B4-BE49-F238E27FC236}">
                <a16:creationId xmlns:a16="http://schemas.microsoft.com/office/drawing/2014/main" id="{74406868-46D0-C881-8E31-C6DCDCB77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0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7B0470-2BCC-A3E5-2F91-1DAA17B491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6" y="3953737"/>
            <a:ext cx="9144000" cy="1152663"/>
          </a:xfrm>
        </p:spPr>
        <p:txBody>
          <a:bodyPr>
            <a:normAutofit fontScale="90000"/>
          </a:bodyPr>
          <a:lstStyle/>
          <a:p>
            <a:r>
              <a:rPr lang="en-US" sz="4100" dirty="0">
                <a:solidFill>
                  <a:schemeClr val="bg1"/>
                </a:solidFill>
              </a:rPr>
              <a:t>Understanding Climate Change </a:t>
            </a:r>
            <a:br>
              <a:rPr lang="en-US" sz="4100" dirty="0">
                <a:solidFill>
                  <a:schemeClr val="bg1"/>
                </a:solidFill>
              </a:rPr>
            </a:br>
            <a:r>
              <a:rPr lang="en-US" sz="4100" dirty="0">
                <a:solidFill>
                  <a:schemeClr val="bg1"/>
                </a:solidFill>
              </a:rPr>
              <a:t>with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E8C0D1-871F-3816-F6E6-D6806C6876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3793" y="5363751"/>
            <a:ext cx="9732579" cy="1152663"/>
          </a:xfrm>
        </p:spPr>
        <p:txBody>
          <a:bodyPr>
            <a:normAutofit fontScale="70000" lnSpcReduction="2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ML Models for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Weather Prediction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Analysis by Jeremy Obach for ClimateWins</a:t>
            </a:r>
          </a:p>
          <a:p>
            <a:r>
              <a:rPr lang="en-US" dirty="0">
                <a:solidFill>
                  <a:schemeClr val="bg1"/>
                </a:solidFill>
              </a:rPr>
              <a:t>15 MAY 2024</a:t>
            </a:r>
          </a:p>
        </p:txBody>
      </p:sp>
    </p:spTree>
    <p:extLst>
      <p:ext uri="{BB962C8B-B14F-4D97-AF65-F5344CB8AC3E}">
        <p14:creationId xmlns:p14="http://schemas.microsoft.com/office/powerpoint/2010/main" val="1073874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A22F7C-6CF4-472D-51F5-CD50202D9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Summary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6FA416F-BD66-878B-4489-C1B0B6300B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6853544"/>
              </p:ext>
            </p:extLst>
          </p:nvPr>
        </p:nvGraphicFramePr>
        <p:xfrm>
          <a:off x="838200" y="1825625"/>
          <a:ext cx="10515600" cy="3859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41433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Arc 24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C4603F-3106-1AE4-18AB-A9CD7A622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/>
              <a:t>Questions?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A9ADB8B-2910-115F-E21B-277D52A553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7134082"/>
              </p:ext>
            </p:extLst>
          </p:nvPr>
        </p:nvGraphicFramePr>
        <p:xfrm>
          <a:off x="838200" y="1825625"/>
          <a:ext cx="10515600" cy="3859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29970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FB5B49-4236-0D96-DBA5-D7588A905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BEEDD-14A7-C4DD-2545-E3983F6D8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Use Machine learning to help predict the consequences of climate change.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447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Snow">
            <a:extLst>
              <a:ext uri="{FF2B5EF4-FFF2-40B4-BE49-F238E27FC236}">
                <a16:creationId xmlns:a16="http://schemas.microsoft.com/office/drawing/2014/main" id="{41BFDEAE-0C1F-7A09-D060-3F4F4C0DD0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053" y="953955"/>
            <a:ext cx="4777381" cy="477738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B1C55-1E9E-A7D3-E8BA-9EC0BE628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en-US" dirty="0"/>
              <a:t>Proposed Hypotheses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FE8DC-99C4-C18D-7ACC-83C5D8BB6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>
            <a:normAutofit/>
          </a:bodyPr>
          <a:lstStyle/>
          <a:p>
            <a:r>
              <a:rPr lang="en-US" sz="2000" dirty="0"/>
              <a:t>Ongoing climate change is reducing the number of “pleasant weather” days in Europe, year over year.</a:t>
            </a:r>
          </a:p>
          <a:p>
            <a:r>
              <a:rPr lang="en-US" sz="2000" dirty="0"/>
              <a:t>Extreme weather events are increasing for coastal regions of Europe more than inland regions, year over year.</a:t>
            </a:r>
          </a:p>
          <a:p>
            <a:r>
              <a:rPr lang="en-US" sz="2000" dirty="0"/>
              <a:t>Weather stations in western Europe will observe a steeper decline in “pleasant weather” days than their counterparts in central and eastern Europe, year over year.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2935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460B0EFB-53ED-4F35-B05D-F658EA021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Leiden from the sky at night night">
            <a:extLst>
              <a:ext uri="{FF2B5EF4-FFF2-40B4-BE49-F238E27FC236}">
                <a16:creationId xmlns:a16="http://schemas.microsoft.com/office/drawing/2014/main" id="{34E7B36F-EEA2-8C34-6147-9C53351336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20" r="23219" b="-1"/>
          <a:stretch/>
        </p:blipFill>
        <p:spPr>
          <a:xfrm>
            <a:off x="-7366" y="10"/>
            <a:ext cx="4855591" cy="6857990"/>
          </a:xfrm>
          <a:custGeom>
            <a:avLst/>
            <a:gdLst/>
            <a:ahLst/>
            <a:cxnLst/>
            <a:rect l="l" t="t" r="r" b="b"/>
            <a:pathLst>
              <a:path w="4636517" h="6858000">
                <a:moveTo>
                  <a:pt x="0" y="0"/>
                </a:moveTo>
                <a:lnTo>
                  <a:pt x="4636517" y="0"/>
                </a:lnTo>
                <a:lnTo>
                  <a:pt x="463651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!!Arc">
            <a:extLst>
              <a:ext uri="{FF2B5EF4-FFF2-40B4-BE49-F238E27FC236}">
                <a16:creationId xmlns:a16="http://schemas.microsoft.com/office/drawing/2014/main" id="{835EF3DD-7D43-4A27-8967-A92FD8CC9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3531" y="407987"/>
            <a:ext cx="2987899" cy="2987899"/>
          </a:xfrm>
          <a:prstGeom prst="arc">
            <a:avLst>
              <a:gd name="adj1" fmla="val 16200000"/>
              <a:gd name="adj2" fmla="val 256372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824A1-3CF8-5299-9997-5AE48B0C3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7048" y="407987"/>
            <a:ext cx="5721484" cy="1325563"/>
          </a:xfrm>
        </p:spPr>
        <p:txBody>
          <a:bodyPr>
            <a:normAutofit/>
          </a:bodyPr>
          <a:lstStyle/>
          <a:p>
            <a:r>
              <a:rPr lang="en-US" dirty="0"/>
              <a:t>About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FB05F-8364-8C3E-D24E-C8C343394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7048" y="1868487"/>
            <a:ext cx="5721484" cy="4351338"/>
          </a:xfrm>
        </p:spPr>
        <p:txBody>
          <a:bodyPr>
            <a:normAutofit/>
          </a:bodyPr>
          <a:lstStyle/>
          <a:p>
            <a:r>
              <a:rPr lang="en-US" sz="1700" dirty="0"/>
              <a:t>Weather observations from 18 different weather stations across Europe.</a:t>
            </a:r>
          </a:p>
          <a:p>
            <a:pPr lvl="1"/>
            <a:r>
              <a:rPr lang="en-US" sz="1700" dirty="0"/>
              <a:t>BASEL, BELGRADE, BUDAPEST, DEBILT, DUSSELDORF, GDANSK, HEATHROW, KASSEL, LJUBLJANA, MAASTRICHT, MADRID, MUNICH, OSLO, ROMA, STOCKHOLM, TOURS, VALENCIA </a:t>
            </a:r>
          </a:p>
          <a:p>
            <a:r>
              <a:rPr lang="en-US" sz="1700" dirty="0"/>
              <a:t>Observations measured daily</a:t>
            </a:r>
          </a:p>
          <a:p>
            <a:pPr lvl="1"/>
            <a:r>
              <a:rPr lang="en-US" sz="1700" dirty="0"/>
              <a:t>Cloud cover, wind speed, humidity, pressure, global radiation, precipitation, snow depth, sunshine, mean temperature, min temperature, max temperature</a:t>
            </a:r>
          </a:p>
          <a:p>
            <a:pPr lvl="1"/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949849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70852F-7FA9-CB45-8283-D10C58CDB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dirty="0"/>
              <a:t>Training the model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6DE69-571C-5E6F-708D-AD70F12C2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4351338"/>
          </a:xfrm>
        </p:spPr>
        <p:txBody>
          <a:bodyPr>
            <a:normAutofit/>
          </a:bodyPr>
          <a:lstStyle/>
          <a:p>
            <a:r>
              <a:rPr lang="en-US" dirty="0"/>
              <a:t>Additional dataset “</a:t>
            </a:r>
            <a:r>
              <a:rPr lang="en-US" dirty="0" err="1"/>
              <a:t>pleasant_wx</a:t>
            </a:r>
            <a:r>
              <a:rPr lang="en-US" dirty="0"/>
              <a:t>” used to train ML models on how to categorize days as unpleasant vs pleasant.</a:t>
            </a:r>
          </a:p>
          <a:p>
            <a:pPr lvl="1"/>
            <a:r>
              <a:rPr lang="en-US" dirty="0"/>
              <a:t>Criteria for its categorization worth investigation/scrutiny – determine bias.</a:t>
            </a:r>
          </a:p>
          <a:p>
            <a:pPr lvl="2"/>
            <a:r>
              <a:rPr lang="en-US" dirty="0"/>
              <a:t>Pleasant weather is ultimately subjective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0587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E91F4D-BCED-C6A9-E709-3EBBF36A6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7075"/>
            <a:ext cx="5120561" cy="1325563"/>
          </a:xfrm>
        </p:spPr>
        <p:txBody>
          <a:bodyPr>
            <a:normAutofit/>
          </a:bodyPr>
          <a:lstStyle/>
          <a:p>
            <a:r>
              <a:rPr lang="en-US" dirty="0"/>
              <a:t>Gradient-Descent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C34B0-67E7-5E6A-9F25-F1A19EE6C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17233" cy="4665300"/>
          </a:xfrm>
        </p:spPr>
        <p:txBody>
          <a:bodyPr>
            <a:normAutofit/>
          </a:bodyPr>
          <a:lstStyle/>
          <a:p>
            <a:r>
              <a:rPr lang="en-US" dirty="0"/>
              <a:t>Used to determine the features of the dataset;</a:t>
            </a:r>
          </a:p>
          <a:p>
            <a:pPr lvl="1"/>
            <a:r>
              <a:rPr lang="en-US" dirty="0"/>
              <a:t>Minimums and Maximums</a:t>
            </a:r>
          </a:p>
          <a:p>
            <a:pPr lvl="1"/>
            <a:r>
              <a:rPr lang="en-US" dirty="0"/>
              <a:t>Local and Global</a:t>
            </a:r>
          </a:p>
          <a:p>
            <a:r>
              <a:rPr lang="en-US" dirty="0"/>
              <a:t>Investigated city/year combinations:</a:t>
            </a:r>
          </a:p>
          <a:p>
            <a:pPr lvl="2"/>
            <a:r>
              <a:rPr lang="en-US" dirty="0"/>
              <a:t> </a:t>
            </a:r>
            <a:r>
              <a:rPr lang="en-US" dirty="0" err="1"/>
              <a:t>Ljubliana</a:t>
            </a:r>
            <a:r>
              <a:rPr lang="en-US" dirty="0"/>
              <a:t> 1974</a:t>
            </a:r>
          </a:p>
          <a:p>
            <a:pPr lvl="2"/>
            <a:r>
              <a:rPr lang="en-US" dirty="0"/>
              <a:t>Budapest 1989</a:t>
            </a:r>
          </a:p>
          <a:p>
            <a:pPr lvl="2"/>
            <a:r>
              <a:rPr lang="en-US" dirty="0"/>
              <a:t>Madrid 2000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 shot of a graph&#10;&#10;Description automatically generated">
            <a:extLst>
              <a:ext uri="{FF2B5EF4-FFF2-40B4-BE49-F238E27FC236}">
                <a16:creationId xmlns:a16="http://schemas.microsoft.com/office/drawing/2014/main" id="{C7DA9DF0-F79B-B0FB-23D7-E8874B0971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32" b="4"/>
          <a:stretch/>
        </p:blipFill>
        <p:spPr>
          <a:xfrm>
            <a:off x="6464648" y="321669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  <p:pic>
        <p:nvPicPr>
          <p:cNvPr id="11" name="Picture 10" descr="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5766D8BC-C9D0-8C9B-FBC6-BDA218D0AF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48" r="2506" b="2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65508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F3AD-5655-347E-177E-838E5B9AD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ML models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2E2CC-D257-249D-69C2-1F3EC3432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3292366" cy="3859742"/>
          </a:xfrm>
        </p:spPr>
        <p:txBody>
          <a:bodyPr/>
          <a:lstStyle/>
          <a:p>
            <a:r>
              <a:rPr lang="en-US" dirty="0"/>
              <a:t>K – Nearest Neighbors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29A423A-35C5-E6C6-FCF1-726286A2DAAE}"/>
              </a:ext>
            </a:extLst>
          </p:cNvPr>
          <p:cNvSpPr txBox="1">
            <a:spLocks/>
          </p:cNvSpPr>
          <p:nvPr/>
        </p:nvSpPr>
        <p:spPr>
          <a:xfrm>
            <a:off x="4449817" y="1690688"/>
            <a:ext cx="3292366" cy="38597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Decision Tree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4FD50F2-61C1-6DE9-9B56-ABFC23841636}"/>
              </a:ext>
            </a:extLst>
          </p:cNvPr>
          <p:cNvSpPr txBox="1">
            <a:spLocks/>
          </p:cNvSpPr>
          <p:nvPr/>
        </p:nvSpPr>
        <p:spPr>
          <a:xfrm>
            <a:off x="8061435" y="1692768"/>
            <a:ext cx="3292366" cy="38597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Artificial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3592137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F3AD-5655-347E-177E-838E5B9AD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ML models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2E2CC-D257-249D-69C2-1F3EC3432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3292366" cy="3859742"/>
          </a:xfrm>
        </p:spPr>
        <p:txBody>
          <a:bodyPr/>
          <a:lstStyle/>
          <a:p>
            <a:r>
              <a:rPr lang="en-US" dirty="0"/>
              <a:t>K – Nearest Neighbors ❌</a:t>
            </a:r>
          </a:p>
          <a:p>
            <a:pPr lvl="1"/>
            <a:r>
              <a:rPr lang="en-US" dirty="0"/>
              <a:t>Test Accuracy below 50%</a:t>
            </a:r>
          </a:p>
          <a:p>
            <a:pPr lvl="1"/>
            <a:r>
              <a:rPr lang="en-US" dirty="0"/>
              <a:t>Train Accuracy below 60% at 2 neighbors</a:t>
            </a:r>
          </a:p>
          <a:p>
            <a:pPr lvl="1"/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29A423A-35C5-E6C6-FCF1-726286A2DAAE}"/>
              </a:ext>
            </a:extLst>
          </p:cNvPr>
          <p:cNvSpPr txBox="1">
            <a:spLocks/>
          </p:cNvSpPr>
          <p:nvPr/>
        </p:nvSpPr>
        <p:spPr>
          <a:xfrm>
            <a:off x="4449817" y="1690688"/>
            <a:ext cx="3292366" cy="38597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Decision Tree ❌</a:t>
            </a:r>
          </a:p>
          <a:p>
            <a:pPr lvl="1"/>
            <a:r>
              <a:rPr lang="en-US" dirty="0"/>
              <a:t>Overfitting</a:t>
            </a:r>
          </a:p>
          <a:p>
            <a:pPr lvl="1"/>
            <a:r>
              <a:rPr lang="en-US" dirty="0"/>
              <a:t>Needs massive pruning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4FD50F2-61C1-6DE9-9B56-ABFC23841636}"/>
              </a:ext>
            </a:extLst>
          </p:cNvPr>
          <p:cNvSpPr txBox="1">
            <a:spLocks/>
          </p:cNvSpPr>
          <p:nvPr/>
        </p:nvSpPr>
        <p:spPr>
          <a:xfrm>
            <a:off x="8061434" y="1692768"/>
            <a:ext cx="3499945" cy="38597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Artificial Neural Network ✅</a:t>
            </a:r>
          </a:p>
          <a:p>
            <a:pPr lvl="1"/>
            <a:r>
              <a:rPr lang="en-US" dirty="0"/>
              <a:t>Utilized 3 hidden layers (100,50,25 nodes) with 1000 iterations.</a:t>
            </a:r>
          </a:p>
          <a:p>
            <a:pPr lvl="1"/>
            <a:r>
              <a:rPr lang="en-US" dirty="0"/>
              <a:t>Yielded 88% train accuracy, 60% test accuracy. </a:t>
            </a:r>
          </a:p>
        </p:txBody>
      </p:sp>
      <p:pic>
        <p:nvPicPr>
          <p:cNvPr id="5" name="Picture 4" descr="A white and black line pattern&#10;&#10;Description automatically generated with medium confidence">
            <a:extLst>
              <a:ext uri="{FF2B5EF4-FFF2-40B4-BE49-F238E27FC236}">
                <a16:creationId xmlns:a16="http://schemas.microsoft.com/office/drawing/2014/main" id="{FD60918D-779F-3354-2355-77E37A555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817" y="3301478"/>
            <a:ext cx="3292366" cy="3269211"/>
          </a:xfrm>
          <a:prstGeom prst="rect">
            <a:avLst/>
          </a:prstGeom>
        </p:spPr>
      </p:pic>
      <p:pic>
        <p:nvPicPr>
          <p:cNvPr id="7" name="Picture 6" descr="A graph of a number of neighbors&#10;&#10;Description automatically generated">
            <a:extLst>
              <a:ext uri="{FF2B5EF4-FFF2-40B4-BE49-F238E27FC236}">
                <a16:creationId xmlns:a16="http://schemas.microsoft.com/office/drawing/2014/main" id="{C42D24EF-2C05-8DDF-030C-C34093A419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947" y="4037543"/>
            <a:ext cx="3549033" cy="270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17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F3AD-5655-347E-177E-838E5B9AD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2E2CC-D257-249D-69C2-1F3EC3432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3292366" cy="3859742"/>
          </a:xfrm>
        </p:spPr>
        <p:txBody>
          <a:bodyPr/>
          <a:lstStyle/>
          <a:p>
            <a:r>
              <a:rPr lang="en-US" dirty="0"/>
              <a:t>K – Nearest Neighbors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29A423A-35C5-E6C6-FCF1-726286A2DAAE}"/>
              </a:ext>
            </a:extLst>
          </p:cNvPr>
          <p:cNvSpPr txBox="1">
            <a:spLocks/>
          </p:cNvSpPr>
          <p:nvPr/>
        </p:nvSpPr>
        <p:spPr>
          <a:xfrm>
            <a:off x="4449817" y="1690688"/>
            <a:ext cx="3292366" cy="38597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Decision Tree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4FD50F2-61C1-6DE9-9B56-ABFC23841636}"/>
              </a:ext>
            </a:extLst>
          </p:cNvPr>
          <p:cNvSpPr txBox="1">
            <a:spLocks/>
          </p:cNvSpPr>
          <p:nvPr/>
        </p:nvSpPr>
        <p:spPr>
          <a:xfrm>
            <a:off x="8061435" y="1692768"/>
            <a:ext cx="3292366" cy="38597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Artificial Neural Network</a:t>
            </a:r>
          </a:p>
        </p:txBody>
      </p:sp>
      <p:pic>
        <p:nvPicPr>
          <p:cNvPr id="5" name="Picture 4" descr="A screenshot of a chart&#10;&#10;Description automatically generated">
            <a:extLst>
              <a:ext uri="{FF2B5EF4-FFF2-40B4-BE49-F238E27FC236}">
                <a16:creationId xmlns:a16="http://schemas.microsoft.com/office/drawing/2014/main" id="{F69524AD-CE4D-8531-5BE7-BE02396E7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1808" y="3951773"/>
            <a:ext cx="3944076" cy="2426915"/>
          </a:xfrm>
          <a:prstGeom prst="rect">
            <a:avLst/>
          </a:prstGeom>
        </p:spPr>
      </p:pic>
      <p:pic>
        <p:nvPicPr>
          <p:cNvPr id="7" name="Picture 6" descr="A screenshot of a chart&#10;&#10;Description automatically generated">
            <a:extLst>
              <a:ext uri="{FF2B5EF4-FFF2-40B4-BE49-F238E27FC236}">
                <a16:creationId xmlns:a16="http://schemas.microsoft.com/office/drawing/2014/main" id="{888F7C11-FFA9-9440-05CD-50CC4739FF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5689" y="4040055"/>
            <a:ext cx="3674819" cy="2250353"/>
          </a:xfrm>
          <a:prstGeom prst="rect">
            <a:avLst/>
          </a:prstGeom>
        </p:spPr>
      </p:pic>
      <p:pic>
        <p:nvPicPr>
          <p:cNvPr id="9" name="Picture 8" descr="A screenshot of a chart&#10;&#10;Description automatically generated">
            <a:extLst>
              <a:ext uri="{FF2B5EF4-FFF2-40B4-BE49-F238E27FC236}">
                <a16:creationId xmlns:a16="http://schemas.microsoft.com/office/drawing/2014/main" id="{F9BC0F8E-D510-ADC5-D6B2-8BCB8D84B3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49" y="4040055"/>
            <a:ext cx="3657140" cy="225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494016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Festival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1515</TotalTime>
  <Words>575</Words>
  <Application>Microsoft Macintosh PowerPoint</Application>
  <PresentationFormat>Widescreen</PresentationFormat>
  <Paragraphs>76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Arial</vt:lpstr>
      <vt:lpstr>Calibri</vt:lpstr>
      <vt:lpstr>Century Gothic</vt:lpstr>
      <vt:lpstr>ShapesVTI</vt:lpstr>
      <vt:lpstr>Understanding Climate Change  with Machine Learning</vt:lpstr>
      <vt:lpstr>Objective</vt:lpstr>
      <vt:lpstr>Proposed Hypotheses</vt:lpstr>
      <vt:lpstr>About the Data</vt:lpstr>
      <vt:lpstr>Training the model</vt:lpstr>
      <vt:lpstr>Gradient-Descent Optimization</vt:lpstr>
      <vt:lpstr>Supervised Learning ML models used</vt:lpstr>
      <vt:lpstr>Supervised Learning ML models used</vt:lpstr>
      <vt:lpstr>Confusion Matrix comparison</vt:lpstr>
      <vt:lpstr>Summary</vt:lpstr>
      <vt:lpstr>Questions?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Jeremy Obach</dc:creator>
  <cp:lastModifiedBy>Jeremy Obach</cp:lastModifiedBy>
  <cp:revision>1</cp:revision>
  <dcterms:created xsi:type="dcterms:W3CDTF">2024-05-15T13:21:57Z</dcterms:created>
  <dcterms:modified xsi:type="dcterms:W3CDTF">2024-05-16T14:37:12Z</dcterms:modified>
</cp:coreProperties>
</file>

<file path=docProps/thumbnail.jpeg>
</file>